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04859"/>
    <a:srgbClr val="73B2CF"/>
    <a:srgbClr val="A5B595"/>
    <a:srgbClr val="FDBA4D"/>
    <a:srgbClr val="E53155"/>
    <a:srgbClr val="D4B3D5"/>
    <a:srgbClr val="F7F0F7"/>
    <a:srgbClr val="E6E7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3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44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5C4D9F-70C8-4087-9E0F-DA2F05273E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54134" y="1041400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4C47B2-0E69-4E32-95C3-668E162FB2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54134" y="3607976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E10A47-9384-4112-8E34-7EBE34A19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fld id="{F3E76A84-B2B4-4283-A8E0-F4892DE49DD9}" type="datetimeFigureOut">
              <a:rPr lang="en-US" smtClean="0"/>
              <a:pPr/>
              <a:t>7/7/2023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987081-A6CF-4358-B758-FBB6368BF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211720-0922-4D0A-95CD-FE7D5686C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BEECF-33B2-4318-AC88-23ECDFE0D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205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B7CFD2-83B7-4E7C-ADDC-EB9B71C2B8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47425D-1A1A-4F91-9121-56743B9663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88DC2B-8FA6-439A-B964-FFF185CF9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r">
              <a:defRPr/>
            </a:lvl1pPr>
          </a:lstStyle>
          <a:p>
            <a:pPr algn="ctr"/>
            <a:fld id="{F3E76A84-B2B4-4283-A8E0-F4892DE49DD9}" type="datetimeFigureOut">
              <a:rPr lang="en-US" smtClean="0"/>
              <a:pPr algn="ctr"/>
              <a:t>7/7/2023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CCBC0E-AF5D-4FCC-AC5D-AE6F84035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B01DA0-F8DA-4042-A487-630998296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BEECF-33B2-4318-AC88-23ECDFE0D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533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0724E82-12C5-4F59-9398-C776F1122E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69234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3168A7A-B0A6-41F5-91A8-BD5B6227B3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2618507" y="365125"/>
            <a:ext cx="6249886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DA10F9-620B-4932-B9ED-17B8C55CEF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fld id="{F3E76A84-B2B4-4283-A8E0-F4892DE49DD9}" type="datetimeFigureOut">
              <a:rPr lang="en-US" smtClean="0"/>
              <a:pPr/>
              <a:t>7/7/2023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DBA6A9-5DAB-421E-9E89-0CEA1D9178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C806EB-305C-460A-82A7-0EB787C24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BEECF-33B2-4318-AC88-23ECDFE0D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444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30C97-12CC-4CB6-B167-99DCA95587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892E6B-2390-41E1-B54C-27F456940E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3721E6-DEEE-413D-9BA1-55275623B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fld id="{F3E76A84-B2B4-4283-A8E0-F4892DE49DD9}" type="datetimeFigureOut">
              <a:rPr lang="en-US" smtClean="0"/>
              <a:pPr/>
              <a:t>7/7/2023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6023B4-8782-45A1-AB67-E51B7FEF0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2AF784-8C64-43F3-8726-175F8D19E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BEECF-33B2-4318-AC88-23ECDFE0D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800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ED7EAA-39A0-43B5-9D09-5CA87BB72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8506" y="1736726"/>
            <a:ext cx="917962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4933C3-70D7-46C4-A716-6A3249F91A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18506" y="4589463"/>
            <a:ext cx="9179627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3C1B33-79D3-4E30-BF61-54175511C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fld id="{F3E76A84-B2B4-4283-A8E0-F4892DE49DD9}" type="datetimeFigureOut">
              <a:rPr lang="en-US" smtClean="0"/>
              <a:pPr/>
              <a:t>7/7/2023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BDE681-6599-445A-9BBE-3C3FF78C2F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7924F9-14BD-4BEB-BD01-A6FCFA29F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BEECF-33B2-4318-AC88-23ECDFE0D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115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0F5441-10B8-430D-A7A0-94BEA1745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30FB14-EB49-4E9F-9881-414168AB38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404263" y="1825625"/>
            <a:ext cx="4393871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40D321-C10B-4AA7-8ABD-5AB0BEF4A5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618507" y="1825625"/>
            <a:ext cx="4393871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3312B7-47C4-4822-B9FC-D09652019B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fld id="{F3E76A84-B2B4-4283-A8E0-F4892DE49DD9}" type="datetimeFigureOut">
              <a:rPr lang="en-US" smtClean="0"/>
              <a:pPr/>
              <a:t>7/7/2023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220D61-911C-480F-9CA6-9AE2CAFEA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02126F-6441-4CDA-8993-6B8530665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BEECF-33B2-4318-AC88-23ECDFE0D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205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342C36-FAEF-47D4-A2BF-D9B191133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8506" y="355600"/>
            <a:ext cx="917962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B94FA2-5B00-4312-981B-112230E9DD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18506" y="1681163"/>
            <a:ext cx="4393913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53EA07-0812-4366-A62B-FC9D476EE3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618506" y="2505075"/>
            <a:ext cx="4393913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1F7E61F-D463-4070-87C7-5114B352FF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404219" y="1681163"/>
            <a:ext cx="4393914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B49160-AFA3-48F2-A240-DEB3D28838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404219" y="2505075"/>
            <a:ext cx="4393913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C086A55-C748-456C-A330-010F50653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fld id="{F3E76A84-B2B4-4283-A8E0-F4892DE49DD9}" type="datetimeFigureOut">
              <a:rPr lang="en-US" smtClean="0"/>
              <a:pPr/>
              <a:t>7/7/2023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591609-F3B4-487B-8A29-9B223F785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AEFD169-FD5D-474A-B768-3DEFF27C0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BEECF-33B2-4318-AC88-23ECDFE0D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070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C004C-5A29-4755-A7B3-B1F91007CC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56FA407-BFDA-4AF0-ACD7-AF3ECEF93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fld id="{F3E76A84-B2B4-4283-A8E0-F4892DE49DD9}" type="datetimeFigureOut">
              <a:rPr lang="en-US" smtClean="0"/>
              <a:pPr/>
              <a:t>7/7/2023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C839F5-2A8D-4B87-9BE7-56579BC8B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ACA10E-70FD-4E05-9220-4CC8AAF08F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BEECF-33B2-4318-AC88-23ECDFE0D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699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71F9DC-D27F-46A9-8DCB-93AB132CB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fld id="{F3E76A84-B2B4-4283-A8E0-F4892DE49DD9}" type="datetimeFigureOut">
              <a:rPr lang="en-US" smtClean="0"/>
              <a:pPr/>
              <a:t>7/7/2023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044567-873E-4201-B79A-09189CD5A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AC3064-9E3A-4435-8BD1-BAEA9A89D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BEECF-33B2-4318-AC88-23ECDFE0D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112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7D36A9-33D2-4271-BDD1-69449BAAE6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8508" y="457200"/>
            <a:ext cx="315250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D39A61-B3E9-45C2-8D42-DFFFCC6D4C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992187"/>
            <a:ext cx="5702134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9220F7-9C38-4586-8045-C4C0BACD89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618508" y="2057400"/>
            <a:ext cx="315250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B0C9E7-5ABB-459A-BBCD-2D383D6BB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fld id="{F3E76A84-B2B4-4283-A8E0-F4892DE49DD9}" type="datetimeFigureOut">
              <a:rPr lang="en-US" smtClean="0"/>
              <a:pPr/>
              <a:t>7/7/2023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5213FA-7375-4661-875D-AB041178D1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989CF1-475E-4534-A023-8E4157A3B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BEECF-33B2-4318-AC88-23ECDFE0D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53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38797-15FD-4B9D-8FEC-D73D197074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8507" y="457200"/>
            <a:ext cx="3134341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9B1AF0-B0F0-4CA6-86E2-22CF06B59E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019800" y="992187"/>
            <a:ext cx="5778334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5808B7-6B79-4DCE-9B00-E24DC10FE9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618507" y="2057400"/>
            <a:ext cx="3134341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EE392ED-494F-4CD2-9BF8-AA83F691A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>
              <a:defRPr/>
            </a:lvl1pPr>
          </a:lstStyle>
          <a:p>
            <a:fld id="{F3E76A84-B2B4-4283-A8E0-F4892DE49DD9}" type="datetimeFigureOut">
              <a:rPr lang="en-US" smtClean="0"/>
              <a:pPr/>
              <a:t>7/7/2023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0B4B8C-8482-46CA-AC49-EB69E4F5C5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C70546-7DA1-4BB1-BD65-57D2D941CF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BEECF-33B2-4318-AC88-23ECDFE0DA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9006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946C3883-73CB-4E70-A2B3-490ADFED7CE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C407A9C-4A80-4E30-8A27-C4D77C9CCE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8508" y="365125"/>
            <a:ext cx="9179627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002514-23D0-461E-B019-68B3A84137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18507" y="1795936"/>
            <a:ext cx="9179628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35EE88-F7BE-4937-9511-E30AE48DFA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0" y="6356350"/>
            <a:ext cx="2268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E6E7E8"/>
                </a:solidFill>
              </a:defRPr>
            </a:lvl1pPr>
          </a:lstStyle>
          <a:p>
            <a:pPr algn="ctr"/>
            <a:fld id="{F3E76A84-B2B4-4283-A8E0-F4892DE49DD9}" type="datetimeFigureOut">
              <a:rPr lang="en-US" smtClean="0"/>
              <a:pPr algn="ctr"/>
              <a:t>7/7/2023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982E0F-3BE3-42B3-A111-E9EF88DE97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18507" y="6356350"/>
            <a:ext cx="553489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5B9AE1-A1FE-491C-B34D-5CBEAEA07B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599" y="6356350"/>
            <a:ext cx="31875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EBEECF-33B2-4318-AC88-23ECDFE0DA8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17192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198C0-85F3-4079-B667-FC19CE88F0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NACA Template</a:t>
            </a: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​</a:t>
            </a:r>
            <a:b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i="0" u="none" strike="noStrike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with Accessibility Tips</a:t>
            </a:r>
            <a:r>
              <a:rPr lang="en-US" b="0" i="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​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4D598FF-E4CF-452A-BADE-1FE6DCAEB5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6840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56139-3C67-4166-8F33-1087F84A3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Text Content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C3D7DE-512B-4DE6-A6D2-ACC817E865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Title fonts should be 44 pt. or greater. ​</a:t>
            </a:r>
          </a:p>
          <a:p>
            <a:r>
              <a:rPr lang="en-US" sz="3600" dirty="0"/>
              <a:t>Text fonts should be 36 pt. or greater.​</a:t>
            </a:r>
          </a:p>
          <a:p>
            <a:r>
              <a:rPr lang="en-US" sz="3600" dirty="0"/>
              <a:t>Don't try to cram too many slides into your presentation. ​</a:t>
            </a:r>
          </a:p>
          <a:p>
            <a:r>
              <a:rPr lang="en-US" sz="3600" dirty="0"/>
              <a:t>Allow your audience time to read slides.​</a:t>
            </a:r>
          </a:p>
          <a:p>
            <a:r>
              <a:rPr lang="en-US" sz="3600" dirty="0"/>
              <a:t>Place no more than 6 lines of text on a slide.​</a:t>
            </a:r>
          </a:p>
        </p:txBody>
      </p:sp>
    </p:spTree>
    <p:extLst>
      <p:ext uri="{BB962C8B-B14F-4D97-AF65-F5344CB8AC3E}">
        <p14:creationId xmlns:p14="http://schemas.microsoft.com/office/powerpoint/2010/main" val="381424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56139-3C67-4166-8F33-1087F84A3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Text Content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C3D7DE-512B-4DE6-A6D2-ACC817E865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Many people with disabilities use text-based screen reading software and computer devices.</a:t>
            </a:r>
          </a:p>
          <a:p>
            <a:pPr marL="0" indent="0">
              <a:buNone/>
            </a:pPr>
            <a:r>
              <a:rPr lang="en-US" sz="3600" dirty="0"/>
              <a:t>​</a:t>
            </a:r>
          </a:p>
          <a:p>
            <a:r>
              <a:rPr lang="en-US" sz="3600" dirty="0"/>
              <a:t>Note that graphics often cannot be read with screen readers and other text-based devices. </a:t>
            </a:r>
          </a:p>
        </p:txBody>
      </p:sp>
    </p:spTree>
    <p:extLst>
      <p:ext uri="{BB962C8B-B14F-4D97-AF65-F5344CB8AC3E}">
        <p14:creationId xmlns:p14="http://schemas.microsoft.com/office/powerpoint/2010/main" val="1888648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56139-3C67-4166-8F33-1087F84A3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Graphic Content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C3D7DE-512B-4DE6-A6D2-ACC817E865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3600" dirty="0"/>
              <a:t>Replace graphics with text whenever possible.​</a:t>
            </a:r>
          </a:p>
          <a:p>
            <a:endParaRPr lang="en-US" sz="3600" dirty="0"/>
          </a:p>
          <a:p>
            <a:r>
              <a:rPr lang="en-US" sz="3600" dirty="0"/>
              <a:t>If graphics are used, include a detailed explanation of the meaning of that charts or graphic in a descriptive text-only slide included immediately after the graphic slide. </a:t>
            </a:r>
          </a:p>
        </p:txBody>
      </p:sp>
    </p:spTree>
    <p:extLst>
      <p:ext uri="{BB962C8B-B14F-4D97-AF65-F5344CB8AC3E}">
        <p14:creationId xmlns:p14="http://schemas.microsoft.com/office/powerpoint/2010/main" val="7948533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56139-3C67-4166-8F33-1087F84A3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Graphic Content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C3D7DE-512B-4DE6-A6D2-ACC817E865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/>
              <a:t>Avoid:​</a:t>
            </a:r>
          </a:p>
          <a:p>
            <a:pPr lvl="1"/>
            <a:r>
              <a:rPr lang="en-US" sz="3600" dirty="0"/>
              <a:t>Slide transitions​</a:t>
            </a:r>
          </a:p>
          <a:p>
            <a:pPr lvl="1"/>
            <a:r>
              <a:rPr lang="en-US" sz="3600" dirty="0"/>
              <a:t>Busy slide backgrounds​</a:t>
            </a:r>
          </a:p>
          <a:p>
            <a:pPr lvl="1"/>
            <a:r>
              <a:rPr lang="en-US" sz="3600" dirty="0"/>
              <a:t>Chart filler patterns​</a:t>
            </a:r>
          </a:p>
          <a:p>
            <a:pPr lvl="1"/>
            <a:r>
              <a:rPr lang="en-US" sz="3600" dirty="0"/>
              <a:t>Over-crowding text</a:t>
            </a:r>
          </a:p>
        </p:txBody>
      </p:sp>
    </p:spTree>
    <p:extLst>
      <p:ext uri="{BB962C8B-B14F-4D97-AF65-F5344CB8AC3E}">
        <p14:creationId xmlns:p14="http://schemas.microsoft.com/office/powerpoint/2010/main" val="34828761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056139-3C67-4166-8F33-1087F84A3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Graphic Content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C3D7DE-512B-4DE6-A6D2-ACC817E865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/>
              <a:t>Avoid:</a:t>
            </a:r>
            <a:r>
              <a:rPr lang="en-US" sz="3600" u="sng" dirty="0"/>
              <a:t>​</a:t>
            </a:r>
          </a:p>
          <a:p>
            <a:pPr lvl="1"/>
            <a:r>
              <a:rPr lang="en-US" sz="3600" dirty="0"/>
              <a:t>Color schemes providing low contrast​</a:t>
            </a:r>
          </a:p>
          <a:p>
            <a:pPr lvl="1"/>
            <a:r>
              <a:rPr lang="en-US" sz="3600" dirty="0"/>
              <a:t>Charts without text descriptions​</a:t>
            </a:r>
          </a:p>
          <a:p>
            <a:pPr lvl="1"/>
            <a:r>
              <a:rPr lang="en-US" sz="3600" dirty="0"/>
              <a:t>Videos that are not captioned</a:t>
            </a:r>
          </a:p>
        </p:txBody>
      </p:sp>
    </p:spTree>
    <p:extLst>
      <p:ext uri="{BB962C8B-B14F-4D97-AF65-F5344CB8AC3E}">
        <p14:creationId xmlns:p14="http://schemas.microsoft.com/office/powerpoint/2010/main" val="40714582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314FD3E5E71ED4D86705BA54B3EA8A9" ma:contentTypeVersion="1" ma:contentTypeDescription="Create a new document." ma:contentTypeScope="" ma:versionID="f23634f98792a0cf2cfe2335550d1616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DB3558A5-B425-4ED1-B0C7-A339404EF1F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6DF0EAB-1199-449B-95D0-41C933CA3EB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3622F9A-6439-42F6-991F-1C3D1771D51A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175</Words>
  <Application>Microsoft Office PowerPoint</Application>
  <PresentationFormat>Widescreen</PresentationFormat>
  <Paragraphs>26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NACA Template​ with Accessibility Tips​</vt:lpstr>
      <vt:lpstr>Text Content</vt:lpstr>
      <vt:lpstr>Text Content</vt:lpstr>
      <vt:lpstr>Graphic Content</vt:lpstr>
      <vt:lpstr>Graphic Content</vt:lpstr>
      <vt:lpstr>Graphic Content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Jameson Root</dc:creator>
  <cp:lastModifiedBy>Sarah Keeling</cp:lastModifiedBy>
  <cp:revision>3</cp:revision>
  <dcterms:created xsi:type="dcterms:W3CDTF">2021-04-08T12:09:59Z</dcterms:created>
  <dcterms:modified xsi:type="dcterms:W3CDTF">2023-07-07T13:33:10Z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0x010100A314FD3E5E71ED4D86705BA54B3EA8A9</vt:lpwstr>
  </property>
</Properties>
</file>